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51206400" cy="3657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D4D8"/>
    <a:srgbClr val="007ECB"/>
    <a:srgbClr val="95CBC1"/>
    <a:srgbClr val="AAB2AD"/>
    <a:srgbClr val="8590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/>
    <p:restoredTop sz="97097"/>
  </p:normalViewPr>
  <p:slideViewPr>
    <p:cSldViewPr snapToGrid="0" snapToObjects="1">
      <p:cViewPr varScale="1">
        <p:scale>
          <a:sx n="30" d="100"/>
          <a:sy n="30" d="100"/>
        </p:scale>
        <p:origin x="210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jpeg>
</file>

<file path=ppt/media/image3.jpeg>
</file>

<file path=ppt/media/image4.jpeg>
</file>

<file path=ppt/media/image5.jpe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0480" y="5985936"/>
            <a:ext cx="43525440" cy="12733867"/>
          </a:xfrm>
        </p:spPr>
        <p:txBody>
          <a:bodyPr anchor="b"/>
          <a:lstStyle>
            <a:lvl1pPr algn="ctr">
              <a:defRPr sz="3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9210869"/>
            <a:ext cx="38404800" cy="8830731"/>
          </a:xfrm>
        </p:spPr>
        <p:txBody>
          <a:bodyPr/>
          <a:lstStyle>
            <a:lvl1pPr marL="0" indent="0" algn="ctr">
              <a:buNone/>
              <a:defRPr sz="12800"/>
            </a:lvl1pPr>
            <a:lvl2pPr marL="2438385" indent="0" algn="ctr">
              <a:buNone/>
              <a:defRPr sz="10667"/>
            </a:lvl2pPr>
            <a:lvl3pPr marL="4876770" indent="0" algn="ctr">
              <a:buNone/>
              <a:defRPr sz="9600"/>
            </a:lvl3pPr>
            <a:lvl4pPr marL="7315154" indent="0" algn="ctr">
              <a:buNone/>
              <a:defRPr sz="8533"/>
            </a:lvl4pPr>
            <a:lvl5pPr marL="9753539" indent="0" algn="ctr">
              <a:buNone/>
              <a:defRPr sz="8533"/>
            </a:lvl5pPr>
            <a:lvl6pPr marL="12191924" indent="0" algn="ctr">
              <a:buNone/>
              <a:defRPr sz="8533"/>
            </a:lvl6pPr>
            <a:lvl7pPr marL="14630309" indent="0" algn="ctr">
              <a:buNone/>
              <a:defRPr sz="8533"/>
            </a:lvl7pPr>
            <a:lvl8pPr marL="17068693" indent="0" algn="ctr">
              <a:buNone/>
              <a:defRPr sz="8533"/>
            </a:lvl8pPr>
            <a:lvl9pPr marL="19507078" indent="0" algn="ctr">
              <a:buNone/>
              <a:defRPr sz="85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79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08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3" y="1947334"/>
            <a:ext cx="11041380" cy="30996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3" y="1947334"/>
            <a:ext cx="32484060" cy="30996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73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611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3" y="9118611"/>
            <a:ext cx="44165520" cy="15214597"/>
          </a:xfrm>
        </p:spPr>
        <p:txBody>
          <a:bodyPr anchor="b"/>
          <a:lstStyle>
            <a:lvl1pPr>
              <a:defRPr sz="3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3" y="24477144"/>
            <a:ext cx="44165520" cy="8000997"/>
          </a:xfrm>
        </p:spPr>
        <p:txBody>
          <a:bodyPr/>
          <a:lstStyle>
            <a:lvl1pPr marL="0" indent="0">
              <a:buNone/>
              <a:defRPr sz="12800">
                <a:solidFill>
                  <a:schemeClr val="tx1"/>
                </a:solidFill>
              </a:defRPr>
            </a:lvl1pPr>
            <a:lvl2pPr marL="2438385" indent="0">
              <a:buNone/>
              <a:defRPr sz="10667">
                <a:solidFill>
                  <a:schemeClr val="tx1">
                    <a:tint val="75000"/>
                  </a:schemeClr>
                </a:solidFill>
              </a:defRPr>
            </a:lvl2pPr>
            <a:lvl3pPr marL="487677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3pPr>
            <a:lvl4pPr marL="7315154" indent="0">
              <a:buNone/>
              <a:defRPr sz="8533">
                <a:solidFill>
                  <a:schemeClr val="tx1">
                    <a:tint val="75000"/>
                  </a:schemeClr>
                </a:solidFill>
              </a:defRPr>
            </a:lvl4pPr>
            <a:lvl5pPr marL="9753539" indent="0">
              <a:buNone/>
              <a:defRPr sz="8533">
                <a:solidFill>
                  <a:schemeClr val="tx1">
                    <a:tint val="75000"/>
                  </a:schemeClr>
                </a:solidFill>
              </a:defRPr>
            </a:lvl5pPr>
            <a:lvl6pPr marL="12191924" indent="0">
              <a:buNone/>
              <a:defRPr sz="8533">
                <a:solidFill>
                  <a:schemeClr val="tx1">
                    <a:tint val="75000"/>
                  </a:schemeClr>
                </a:solidFill>
              </a:defRPr>
            </a:lvl6pPr>
            <a:lvl7pPr marL="14630309" indent="0">
              <a:buNone/>
              <a:defRPr sz="8533">
                <a:solidFill>
                  <a:schemeClr val="tx1">
                    <a:tint val="75000"/>
                  </a:schemeClr>
                </a:solidFill>
              </a:defRPr>
            </a:lvl7pPr>
            <a:lvl8pPr marL="17068693" indent="0">
              <a:buNone/>
              <a:defRPr sz="8533">
                <a:solidFill>
                  <a:schemeClr val="tx1">
                    <a:tint val="75000"/>
                  </a:schemeClr>
                </a:solidFill>
              </a:defRPr>
            </a:lvl8pPr>
            <a:lvl9pPr marL="19507078" indent="0">
              <a:buNone/>
              <a:defRPr sz="85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18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9736667"/>
            <a:ext cx="2176272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9736667"/>
            <a:ext cx="2176272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00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947342"/>
            <a:ext cx="44165520" cy="7069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5" y="8966203"/>
            <a:ext cx="21662704" cy="4394197"/>
          </a:xfrm>
        </p:spPr>
        <p:txBody>
          <a:bodyPr anchor="b"/>
          <a:lstStyle>
            <a:lvl1pPr marL="0" indent="0">
              <a:buNone/>
              <a:defRPr sz="12800" b="1"/>
            </a:lvl1pPr>
            <a:lvl2pPr marL="2438385" indent="0">
              <a:buNone/>
              <a:defRPr sz="10667" b="1"/>
            </a:lvl2pPr>
            <a:lvl3pPr marL="4876770" indent="0">
              <a:buNone/>
              <a:defRPr sz="9600" b="1"/>
            </a:lvl3pPr>
            <a:lvl4pPr marL="7315154" indent="0">
              <a:buNone/>
              <a:defRPr sz="8533" b="1"/>
            </a:lvl4pPr>
            <a:lvl5pPr marL="9753539" indent="0">
              <a:buNone/>
              <a:defRPr sz="8533" b="1"/>
            </a:lvl5pPr>
            <a:lvl6pPr marL="12191924" indent="0">
              <a:buNone/>
              <a:defRPr sz="8533" b="1"/>
            </a:lvl6pPr>
            <a:lvl7pPr marL="14630309" indent="0">
              <a:buNone/>
              <a:defRPr sz="8533" b="1"/>
            </a:lvl7pPr>
            <a:lvl8pPr marL="17068693" indent="0">
              <a:buNone/>
              <a:defRPr sz="8533" b="1"/>
            </a:lvl8pPr>
            <a:lvl9pPr marL="19507078" indent="0">
              <a:buNone/>
              <a:defRPr sz="85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5" y="13360400"/>
            <a:ext cx="21662704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3" y="8966203"/>
            <a:ext cx="21769390" cy="4394197"/>
          </a:xfrm>
        </p:spPr>
        <p:txBody>
          <a:bodyPr anchor="b"/>
          <a:lstStyle>
            <a:lvl1pPr marL="0" indent="0">
              <a:buNone/>
              <a:defRPr sz="12800" b="1"/>
            </a:lvl1pPr>
            <a:lvl2pPr marL="2438385" indent="0">
              <a:buNone/>
              <a:defRPr sz="10667" b="1"/>
            </a:lvl2pPr>
            <a:lvl3pPr marL="4876770" indent="0">
              <a:buNone/>
              <a:defRPr sz="9600" b="1"/>
            </a:lvl3pPr>
            <a:lvl4pPr marL="7315154" indent="0">
              <a:buNone/>
              <a:defRPr sz="8533" b="1"/>
            </a:lvl4pPr>
            <a:lvl5pPr marL="9753539" indent="0">
              <a:buNone/>
              <a:defRPr sz="8533" b="1"/>
            </a:lvl5pPr>
            <a:lvl6pPr marL="12191924" indent="0">
              <a:buNone/>
              <a:defRPr sz="8533" b="1"/>
            </a:lvl6pPr>
            <a:lvl7pPr marL="14630309" indent="0">
              <a:buNone/>
              <a:defRPr sz="8533" b="1"/>
            </a:lvl7pPr>
            <a:lvl8pPr marL="17068693" indent="0">
              <a:buNone/>
              <a:defRPr sz="8533" b="1"/>
            </a:lvl8pPr>
            <a:lvl9pPr marL="19507078" indent="0">
              <a:buNone/>
              <a:defRPr sz="85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3" y="13360400"/>
            <a:ext cx="21769390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823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04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09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2438400"/>
            <a:ext cx="16515397" cy="8534400"/>
          </a:xfrm>
        </p:spPr>
        <p:txBody>
          <a:bodyPr anchor="b"/>
          <a:lstStyle>
            <a:lvl1pPr>
              <a:defRPr sz="170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5266275"/>
            <a:ext cx="25923240" cy="25992667"/>
          </a:xfrm>
        </p:spPr>
        <p:txBody>
          <a:bodyPr/>
          <a:lstStyle>
            <a:lvl1pPr>
              <a:defRPr sz="17067"/>
            </a:lvl1pPr>
            <a:lvl2pPr>
              <a:defRPr sz="14933"/>
            </a:lvl2pPr>
            <a:lvl3pPr>
              <a:defRPr sz="12800"/>
            </a:lvl3pPr>
            <a:lvl4pPr>
              <a:defRPr sz="10667"/>
            </a:lvl4pPr>
            <a:lvl5pPr>
              <a:defRPr sz="10667"/>
            </a:lvl5pPr>
            <a:lvl6pPr>
              <a:defRPr sz="10667"/>
            </a:lvl6pPr>
            <a:lvl7pPr>
              <a:defRPr sz="10667"/>
            </a:lvl7pPr>
            <a:lvl8pPr>
              <a:defRPr sz="10667"/>
            </a:lvl8pPr>
            <a:lvl9pPr>
              <a:defRPr sz="10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0" y="10972800"/>
            <a:ext cx="16515397" cy="20328469"/>
          </a:xfrm>
        </p:spPr>
        <p:txBody>
          <a:bodyPr/>
          <a:lstStyle>
            <a:lvl1pPr marL="0" indent="0">
              <a:buNone/>
              <a:defRPr sz="8533"/>
            </a:lvl1pPr>
            <a:lvl2pPr marL="2438385" indent="0">
              <a:buNone/>
              <a:defRPr sz="7467"/>
            </a:lvl2pPr>
            <a:lvl3pPr marL="4876770" indent="0">
              <a:buNone/>
              <a:defRPr sz="6400"/>
            </a:lvl3pPr>
            <a:lvl4pPr marL="7315154" indent="0">
              <a:buNone/>
              <a:defRPr sz="5333"/>
            </a:lvl4pPr>
            <a:lvl5pPr marL="9753539" indent="0">
              <a:buNone/>
              <a:defRPr sz="5333"/>
            </a:lvl5pPr>
            <a:lvl6pPr marL="12191924" indent="0">
              <a:buNone/>
              <a:defRPr sz="5333"/>
            </a:lvl6pPr>
            <a:lvl7pPr marL="14630309" indent="0">
              <a:buNone/>
              <a:defRPr sz="5333"/>
            </a:lvl7pPr>
            <a:lvl8pPr marL="17068693" indent="0">
              <a:buNone/>
              <a:defRPr sz="5333"/>
            </a:lvl8pPr>
            <a:lvl9pPr marL="19507078" indent="0">
              <a:buNone/>
              <a:defRPr sz="5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752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2438400"/>
            <a:ext cx="16515397" cy="8534400"/>
          </a:xfrm>
        </p:spPr>
        <p:txBody>
          <a:bodyPr anchor="b"/>
          <a:lstStyle>
            <a:lvl1pPr>
              <a:defRPr sz="170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5266275"/>
            <a:ext cx="25923240" cy="25992667"/>
          </a:xfrm>
        </p:spPr>
        <p:txBody>
          <a:bodyPr anchor="t"/>
          <a:lstStyle>
            <a:lvl1pPr marL="0" indent="0">
              <a:buNone/>
              <a:defRPr sz="17067"/>
            </a:lvl1pPr>
            <a:lvl2pPr marL="2438385" indent="0">
              <a:buNone/>
              <a:defRPr sz="14933"/>
            </a:lvl2pPr>
            <a:lvl3pPr marL="4876770" indent="0">
              <a:buNone/>
              <a:defRPr sz="12800"/>
            </a:lvl3pPr>
            <a:lvl4pPr marL="7315154" indent="0">
              <a:buNone/>
              <a:defRPr sz="10667"/>
            </a:lvl4pPr>
            <a:lvl5pPr marL="9753539" indent="0">
              <a:buNone/>
              <a:defRPr sz="10667"/>
            </a:lvl5pPr>
            <a:lvl6pPr marL="12191924" indent="0">
              <a:buNone/>
              <a:defRPr sz="10667"/>
            </a:lvl6pPr>
            <a:lvl7pPr marL="14630309" indent="0">
              <a:buNone/>
              <a:defRPr sz="10667"/>
            </a:lvl7pPr>
            <a:lvl8pPr marL="17068693" indent="0">
              <a:buNone/>
              <a:defRPr sz="10667"/>
            </a:lvl8pPr>
            <a:lvl9pPr marL="19507078" indent="0">
              <a:buNone/>
              <a:defRPr sz="10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0" y="10972800"/>
            <a:ext cx="16515397" cy="20328469"/>
          </a:xfrm>
        </p:spPr>
        <p:txBody>
          <a:bodyPr/>
          <a:lstStyle>
            <a:lvl1pPr marL="0" indent="0">
              <a:buNone/>
              <a:defRPr sz="8533"/>
            </a:lvl1pPr>
            <a:lvl2pPr marL="2438385" indent="0">
              <a:buNone/>
              <a:defRPr sz="7467"/>
            </a:lvl2pPr>
            <a:lvl3pPr marL="4876770" indent="0">
              <a:buNone/>
              <a:defRPr sz="6400"/>
            </a:lvl3pPr>
            <a:lvl4pPr marL="7315154" indent="0">
              <a:buNone/>
              <a:defRPr sz="5333"/>
            </a:lvl4pPr>
            <a:lvl5pPr marL="9753539" indent="0">
              <a:buNone/>
              <a:defRPr sz="5333"/>
            </a:lvl5pPr>
            <a:lvl6pPr marL="12191924" indent="0">
              <a:buNone/>
              <a:defRPr sz="5333"/>
            </a:lvl6pPr>
            <a:lvl7pPr marL="14630309" indent="0">
              <a:buNone/>
              <a:defRPr sz="5333"/>
            </a:lvl7pPr>
            <a:lvl8pPr marL="17068693" indent="0">
              <a:buNone/>
              <a:defRPr sz="5333"/>
            </a:lvl8pPr>
            <a:lvl9pPr marL="19507078" indent="0">
              <a:buNone/>
              <a:defRPr sz="5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724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947342"/>
            <a:ext cx="4416552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9736667"/>
            <a:ext cx="4416552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3900542"/>
            <a:ext cx="1152144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956FB-B358-0F42-B8DA-0B5BAA67C01C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3900542"/>
            <a:ext cx="1728216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3900542"/>
            <a:ext cx="1152144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52011-8518-024E-AB18-C883818D3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054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876770" rtl="0" eaLnBrk="1" latinLnBrk="0" hangingPunct="1">
        <a:lnSpc>
          <a:spcPct val="90000"/>
        </a:lnSpc>
        <a:spcBef>
          <a:spcPct val="0"/>
        </a:spcBef>
        <a:buNone/>
        <a:defRPr sz="234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19192" indent="-1219192" algn="l" defTabSz="4876770" rtl="0" eaLnBrk="1" latinLnBrk="0" hangingPunct="1">
        <a:lnSpc>
          <a:spcPct val="90000"/>
        </a:lnSpc>
        <a:spcBef>
          <a:spcPts val="5333"/>
        </a:spcBef>
        <a:buFont typeface="Arial" panose="020B0604020202020204" pitchFamily="34" charset="0"/>
        <a:buChar char="•"/>
        <a:defRPr sz="14933" kern="1200">
          <a:solidFill>
            <a:schemeClr val="tx1"/>
          </a:solidFill>
          <a:latin typeface="+mn-lt"/>
          <a:ea typeface="+mn-ea"/>
          <a:cs typeface="+mn-cs"/>
        </a:defRPr>
      </a:lvl1pPr>
      <a:lvl2pPr marL="3657577" indent="-1219192" algn="l" defTabSz="487677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6095962" indent="-1219192" algn="l" defTabSz="487677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10667" kern="1200">
          <a:solidFill>
            <a:schemeClr val="tx1"/>
          </a:solidFill>
          <a:latin typeface="+mn-lt"/>
          <a:ea typeface="+mn-ea"/>
          <a:cs typeface="+mn-cs"/>
        </a:defRPr>
      </a:lvl3pPr>
      <a:lvl4pPr marL="8534347" indent="-1219192" algn="l" defTabSz="487677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731" indent="-1219192" algn="l" defTabSz="487677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3411116" indent="-1219192" algn="l" defTabSz="487677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5849501" indent="-1219192" algn="l" defTabSz="487677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7886" indent="-1219192" algn="l" defTabSz="487677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20726270" indent="-1219192" algn="l" defTabSz="487677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76770" rtl="0" eaLnBrk="1" latinLnBrk="0" hangingPunct="1">
        <a:defRPr sz="9600" kern="1200">
          <a:solidFill>
            <a:schemeClr val="tx1"/>
          </a:solidFill>
          <a:latin typeface="+mn-lt"/>
          <a:ea typeface="+mn-ea"/>
          <a:cs typeface="+mn-cs"/>
        </a:defRPr>
      </a:lvl1pPr>
      <a:lvl2pPr marL="2438385" algn="l" defTabSz="4876770" rtl="0" eaLnBrk="1" latinLnBrk="0" hangingPunct="1"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876770" algn="l" defTabSz="4876770" rtl="0" eaLnBrk="1" latinLnBrk="0" hangingPunct="1"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315154" algn="l" defTabSz="4876770" rtl="0" eaLnBrk="1" latinLnBrk="0" hangingPunct="1"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753539" algn="l" defTabSz="4876770" rtl="0" eaLnBrk="1" latinLnBrk="0" hangingPunct="1"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191924" algn="l" defTabSz="4876770" rtl="0" eaLnBrk="1" latinLnBrk="0" hangingPunct="1"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630309" algn="l" defTabSz="4876770" rtl="0" eaLnBrk="1" latinLnBrk="0" hangingPunct="1"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7068693" algn="l" defTabSz="4876770" rtl="0" eaLnBrk="1" latinLnBrk="0" hangingPunct="1"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9507078" algn="l" defTabSz="4876770" rtl="0" eaLnBrk="1" latinLnBrk="0" hangingPunct="1"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hyperlink" Target="https://github.com/paperjs/paper.js" TargetMode="External"/><Relationship Id="rId3" Type="http://schemas.openxmlformats.org/officeDocument/2006/relationships/image" Target="../media/image2.jpeg"/><Relationship Id="rId7" Type="http://schemas.openxmlformats.org/officeDocument/2006/relationships/image" Target="../media/image6.tiff"/><Relationship Id="rId12" Type="http://schemas.openxmlformats.org/officeDocument/2006/relationships/hyperlink" Target="https://doi.org/10.1016/j.bpj.2010.02.051" TargetMode="External"/><Relationship Id="rId2" Type="http://schemas.openxmlformats.org/officeDocument/2006/relationships/image" Target="../media/image1.emf"/><Relationship Id="rId16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hyperlink" Target="https://doi.org/10.1016/0042-6822(65)90319-3" TargetMode="External"/><Relationship Id="rId5" Type="http://schemas.openxmlformats.org/officeDocument/2006/relationships/image" Target="../media/image4.jpeg"/><Relationship Id="rId15" Type="http://schemas.openxmlformats.org/officeDocument/2006/relationships/hyperlink" Target="https://dnanto.github.io/capsid/net.html" TargetMode="External"/><Relationship Id="rId10" Type="http://schemas.openxmlformats.org/officeDocument/2006/relationships/hyperlink" Target="https://doi.org/10.1101/sqb.1962.027.001.005" TargetMode="External"/><Relationship Id="rId4" Type="http://schemas.openxmlformats.org/officeDocument/2006/relationships/image" Target="../media/image3.jpeg"/><Relationship Id="rId9" Type="http://schemas.openxmlformats.org/officeDocument/2006/relationships/image" Target="../media/image8.tiff"/><Relationship Id="rId14" Type="http://schemas.openxmlformats.org/officeDocument/2006/relationships/hyperlink" Target="https://github.com/dnanto/capsi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94BAFC0-A6AA-004B-87F6-35F3333AAFA4}"/>
              </a:ext>
            </a:extLst>
          </p:cNvPr>
          <p:cNvSpPr/>
          <p:nvPr/>
        </p:nvSpPr>
        <p:spPr>
          <a:xfrm>
            <a:off x="-4" y="-1"/>
            <a:ext cx="42062400" cy="5977793"/>
          </a:xfrm>
          <a:prstGeom prst="rect">
            <a:avLst/>
          </a:prstGeom>
          <a:solidFill>
            <a:srgbClr val="007E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38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Elongated Capsid Generation in the Browser</a:t>
            </a:r>
          </a:p>
          <a:p>
            <a:r>
              <a:rPr lang="en-US" sz="7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Daniel Antonio Negrón, PhD-c; George Mason University, School of Systems Biology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4A6A0A-38A8-6741-AA90-4842CB937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2300" y="0"/>
            <a:ext cx="5664200" cy="59817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3BBC176-2DCF-A64C-8BDC-6937B6768E30}"/>
              </a:ext>
            </a:extLst>
          </p:cNvPr>
          <p:cNvSpPr/>
          <p:nvPr/>
        </p:nvSpPr>
        <p:spPr>
          <a:xfrm>
            <a:off x="42062400" y="0"/>
            <a:ext cx="9144000" cy="59801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88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028" name="Picture 4" descr="page5image1983296">
            <a:extLst>
              <a:ext uri="{FF2B5EF4-FFF2-40B4-BE49-F238E27FC236}">
                <a16:creationId xmlns:a16="http://schemas.microsoft.com/office/drawing/2014/main" id="{A19A4E23-E623-9149-8D3E-27457A73A0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" t="2837" r="34829"/>
          <a:stretch/>
        </p:blipFill>
        <p:spPr bwMode="auto">
          <a:xfrm>
            <a:off x="24168792" y="23334545"/>
            <a:ext cx="3424570" cy="6373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age6image1685728">
            <a:extLst>
              <a:ext uri="{FF2B5EF4-FFF2-40B4-BE49-F238E27FC236}">
                <a16:creationId xmlns:a16="http://schemas.microsoft.com/office/drawing/2014/main" id="{4EF01242-968D-D344-82D1-50A9622D5C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4" r="30762"/>
          <a:stretch/>
        </p:blipFill>
        <p:spPr bwMode="auto">
          <a:xfrm>
            <a:off x="23821474" y="30202632"/>
            <a:ext cx="4119206" cy="6373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1" name="Picture 3" descr="page3image1989328">
            <a:extLst>
              <a:ext uri="{FF2B5EF4-FFF2-40B4-BE49-F238E27FC236}">
                <a16:creationId xmlns:a16="http://schemas.microsoft.com/office/drawing/2014/main" id="{A0EC3625-FCAB-B24C-A7A9-5900F232E6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3" t="3473" r="35271" b="459"/>
          <a:stretch/>
        </p:blipFill>
        <p:spPr bwMode="auto">
          <a:xfrm>
            <a:off x="24059491" y="16470524"/>
            <a:ext cx="3643167" cy="6373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BFCF8C4-85F5-EA4D-9EEF-C1982DFE66CB}"/>
              </a:ext>
            </a:extLst>
          </p:cNvPr>
          <p:cNvGrpSpPr>
            <a:grpSpLocks noChangeAspect="1"/>
          </p:cNvGrpSpPr>
          <p:nvPr/>
        </p:nvGrpSpPr>
        <p:grpSpPr>
          <a:xfrm>
            <a:off x="23701581" y="9603454"/>
            <a:ext cx="4358992" cy="6373368"/>
            <a:chOff x="10778121" y="11600120"/>
            <a:chExt cx="1523750" cy="2227905"/>
          </a:xfrm>
        </p:grpSpPr>
        <p:pic>
          <p:nvPicPr>
            <p:cNvPr id="1033" name="Picture 9" descr="page2image1684272">
              <a:extLst>
                <a:ext uri="{FF2B5EF4-FFF2-40B4-BE49-F238E27FC236}">
                  <a16:creationId xmlns:a16="http://schemas.microsoft.com/office/drawing/2014/main" id="{76F4058A-F0FF-7242-A5C6-8CE50C62B99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582" r="49799"/>
            <a:stretch/>
          </p:blipFill>
          <p:spPr bwMode="auto">
            <a:xfrm>
              <a:off x="10778121" y="11600120"/>
              <a:ext cx="1523749" cy="1408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5" name="Picture 9" descr="page2image1684272">
              <a:extLst>
                <a:ext uri="{FF2B5EF4-FFF2-40B4-BE49-F238E27FC236}">
                  <a16:creationId xmlns:a16="http://schemas.microsoft.com/office/drawing/2014/main" id="{44843ED6-7394-9346-897A-ABF44EE1B3A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51" t="33916" r="32505"/>
            <a:stretch/>
          </p:blipFill>
          <p:spPr bwMode="auto">
            <a:xfrm rot="16200000">
              <a:off x="11130270" y="12656425"/>
              <a:ext cx="819451" cy="1523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1B4C0B75-117A-7D47-87F9-5A30B293D7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2100" y="9602439"/>
            <a:ext cx="21704300" cy="6375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9BD63F4-2386-7C42-9E08-1DE115147C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502100" y="16468492"/>
            <a:ext cx="21704300" cy="6375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E1BBAB6-9910-424B-ABFF-B79CF2F9548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502100" y="23334545"/>
            <a:ext cx="21704300" cy="6375400"/>
          </a:xfrm>
          <a:prstGeom prst="rect">
            <a:avLst/>
          </a:prstGeom>
        </p:spPr>
      </p:pic>
      <p:sp>
        <p:nvSpPr>
          <p:cNvPr id="452" name="Rectangle 451">
            <a:extLst>
              <a:ext uri="{FF2B5EF4-FFF2-40B4-BE49-F238E27FC236}">
                <a16:creationId xmlns:a16="http://schemas.microsoft.com/office/drawing/2014/main" id="{B3C75BA5-89D0-6F4B-844E-164A559E9741}"/>
              </a:ext>
            </a:extLst>
          </p:cNvPr>
          <p:cNvSpPr/>
          <p:nvPr/>
        </p:nvSpPr>
        <p:spPr>
          <a:xfrm>
            <a:off x="29502094" y="7960358"/>
            <a:ext cx="21704302" cy="11473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>
            <a:normAutofit/>
          </a:bodyPr>
          <a:lstStyle/>
          <a:p>
            <a:pPr algn="ctr"/>
            <a:r>
              <a:rPr lang="en-US" sz="5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 Screenshot</a:t>
            </a:r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02A0F758-4CBC-174B-8A4C-528B80380850}"/>
              </a:ext>
            </a:extLst>
          </p:cNvPr>
          <p:cNvSpPr/>
          <p:nvPr/>
        </p:nvSpPr>
        <p:spPr>
          <a:xfrm>
            <a:off x="29502098" y="5980176"/>
            <a:ext cx="21704302" cy="1985968"/>
          </a:xfrm>
          <a:prstGeom prst="rect">
            <a:avLst/>
          </a:prstGeom>
          <a:solidFill>
            <a:srgbClr val="AAB2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 Results ]</a:t>
            </a:r>
            <a:endParaRPr lang="en-US" sz="60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57" name="Rectangle 456">
            <a:extLst>
              <a:ext uri="{FF2B5EF4-FFF2-40B4-BE49-F238E27FC236}">
                <a16:creationId xmlns:a16="http://schemas.microsoft.com/office/drawing/2014/main" id="{7EE3672E-BF17-8845-8439-ABFCED6BD38E}"/>
              </a:ext>
            </a:extLst>
          </p:cNvPr>
          <p:cNvSpPr/>
          <p:nvPr/>
        </p:nvSpPr>
        <p:spPr>
          <a:xfrm>
            <a:off x="19430996" y="5979316"/>
            <a:ext cx="10071098" cy="1985968"/>
          </a:xfrm>
          <a:prstGeom prst="rect">
            <a:avLst/>
          </a:prstGeom>
          <a:solidFill>
            <a:srgbClr val="AAB2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 Methods ]</a:t>
            </a:r>
            <a:endParaRPr lang="en-US" sz="60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58" name="Rectangle 457">
            <a:extLst>
              <a:ext uri="{FF2B5EF4-FFF2-40B4-BE49-F238E27FC236}">
                <a16:creationId xmlns:a16="http://schemas.microsoft.com/office/drawing/2014/main" id="{A950178C-C1B2-B349-8EA9-E8E6A824506A}"/>
              </a:ext>
            </a:extLst>
          </p:cNvPr>
          <p:cNvSpPr/>
          <p:nvPr/>
        </p:nvSpPr>
        <p:spPr>
          <a:xfrm>
            <a:off x="-1" y="5980176"/>
            <a:ext cx="19430999" cy="1984248"/>
          </a:xfrm>
          <a:prstGeom prst="rect">
            <a:avLst/>
          </a:prstGeom>
          <a:solidFill>
            <a:srgbClr val="AAB2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 Introduction ]</a:t>
            </a:r>
            <a:endParaRPr lang="en-US" sz="60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59" name="Rectangle 458">
            <a:extLst>
              <a:ext uri="{FF2B5EF4-FFF2-40B4-BE49-F238E27FC236}">
                <a16:creationId xmlns:a16="http://schemas.microsoft.com/office/drawing/2014/main" id="{BFF1FCD3-15DE-3648-B44B-DD5E553D1316}"/>
              </a:ext>
            </a:extLst>
          </p:cNvPr>
          <p:cNvSpPr/>
          <p:nvPr/>
        </p:nvSpPr>
        <p:spPr>
          <a:xfrm>
            <a:off x="0" y="30197614"/>
            <a:ext cx="19430997" cy="1984248"/>
          </a:xfrm>
          <a:prstGeom prst="rect">
            <a:avLst/>
          </a:prstGeom>
          <a:solidFill>
            <a:srgbClr val="AAB2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 References ]</a:t>
            </a:r>
            <a:endParaRPr lang="en-US" sz="60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60" name="Rectangle 459">
            <a:extLst>
              <a:ext uri="{FF2B5EF4-FFF2-40B4-BE49-F238E27FC236}">
                <a16:creationId xmlns:a16="http://schemas.microsoft.com/office/drawing/2014/main" id="{2D7E3DB5-A502-134A-85C6-B4A42EE96DBF}"/>
              </a:ext>
            </a:extLst>
          </p:cNvPr>
          <p:cNvSpPr/>
          <p:nvPr/>
        </p:nvSpPr>
        <p:spPr>
          <a:xfrm>
            <a:off x="-4" y="23169474"/>
            <a:ext cx="19430997" cy="1984248"/>
          </a:xfrm>
          <a:prstGeom prst="rect">
            <a:avLst/>
          </a:prstGeom>
          <a:solidFill>
            <a:srgbClr val="AAB2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 Acknowledgements ]</a:t>
            </a:r>
            <a:endParaRPr lang="en-US" sz="60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63" name="Rectangle 462">
            <a:extLst>
              <a:ext uri="{FF2B5EF4-FFF2-40B4-BE49-F238E27FC236}">
                <a16:creationId xmlns:a16="http://schemas.microsoft.com/office/drawing/2014/main" id="{E392C0DF-5525-F240-8FA0-6E45FCBA69EB}"/>
              </a:ext>
            </a:extLst>
          </p:cNvPr>
          <p:cNvSpPr/>
          <p:nvPr/>
        </p:nvSpPr>
        <p:spPr>
          <a:xfrm>
            <a:off x="-1" y="25153722"/>
            <a:ext cx="19403987" cy="50106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en-US" sz="72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Dissertation committee: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Dr. Donald Seto (chair)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Dr. Patrick Gillevet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7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Dr. Sterling Thomas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A6B4B3-B887-B046-A61C-D32EF124DFAF}"/>
              </a:ext>
            </a:extLst>
          </p:cNvPr>
          <p:cNvSpPr txBox="1"/>
          <p:nvPr/>
        </p:nvSpPr>
        <p:spPr>
          <a:xfrm>
            <a:off x="1" y="32148598"/>
            <a:ext cx="19403986" cy="4427401"/>
          </a:xfrm>
          <a:prstGeom prst="rect">
            <a:avLst/>
          </a:prstGeom>
          <a:noFill/>
        </p:spPr>
        <p:txBody>
          <a:bodyPr wrap="square" rtlCol="0" anchor="ctr">
            <a:normAutofit fontScale="92500" lnSpcReduction="20000"/>
          </a:bodyPr>
          <a:lstStyle/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4000" dirty="0"/>
              <a:t>Caspar, D. L., &amp; Klug, A. (1962). Physical principles in the construction of regular viruses. </a:t>
            </a:r>
            <a:r>
              <a:rPr lang="en-US" sz="4000" i="1" dirty="0"/>
              <a:t>Cold Spring Harbor Symposia on Quantitative Biology</a:t>
            </a:r>
            <a:r>
              <a:rPr lang="en-US" sz="4000" dirty="0"/>
              <a:t>, </a:t>
            </a:r>
            <a:r>
              <a:rPr lang="en-US" sz="4000" i="1" dirty="0"/>
              <a:t>27</a:t>
            </a:r>
            <a:r>
              <a:rPr lang="en-US" sz="4000" dirty="0"/>
              <a:t>, 1–24. </a:t>
            </a:r>
            <a:r>
              <a:rPr lang="en-US" sz="4000" dirty="0">
                <a:hlinkClick r:id="rId10"/>
              </a:rPr>
              <a:t>https://doi.org/10.1101/sqb.1962.027.001.005</a:t>
            </a:r>
            <a:endParaRPr lang="en-US" sz="4000" dirty="0"/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4000" dirty="0"/>
              <a:t>Moody, M. F. (1965). The shape of the T-even bacteriophage head. </a:t>
            </a:r>
            <a:r>
              <a:rPr lang="en-US" sz="4000" i="1" dirty="0"/>
              <a:t>Virology</a:t>
            </a:r>
            <a:r>
              <a:rPr lang="en-US" sz="4000" dirty="0"/>
              <a:t>, </a:t>
            </a:r>
            <a:r>
              <a:rPr lang="en-US" sz="4000" i="1" dirty="0"/>
              <a:t>26</a:t>
            </a:r>
            <a:r>
              <a:rPr lang="en-US" sz="4000" dirty="0"/>
              <a:t>(4), 567–576. </a:t>
            </a:r>
            <a:r>
              <a:rPr lang="en-US" sz="4000" dirty="0">
                <a:hlinkClick r:id="rId11"/>
              </a:rPr>
              <a:t>https://doi.org/10.1016/0042-6822(65)90319-3</a:t>
            </a:r>
            <a:endParaRPr lang="en-US" sz="4000" dirty="0"/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4000" dirty="0" err="1"/>
              <a:t>Luque</a:t>
            </a:r>
            <a:r>
              <a:rPr lang="en-US" sz="4000" dirty="0"/>
              <a:t>, A., &amp; </a:t>
            </a:r>
            <a:r>
              <a:rPr lang="en-US" sz="4000" dirty="0" err="1"/>
              <a:t>Reguera</a:t>
            </a:r>
            <a:r>
              <a:rPr lang="en-US" sz="4000" dirty="0"/>
              <a:t>, D. (2010). The Structure of Elongated Viral Capsids. </a:t>
            </a:r>
            <a:r>
              <a:rPr lang="en-US" sz="4000" i="1" dirty="0"/>
              <a:t>Biophysical Journal</a:t>
            </a:r>
            <a:r>
              <a:rPr lang="en-US" sz="4000" dirty="0"/>
              <a:t>, </a:t>
            </a:r>
            <a:r>
              <a:rPr lang="en-US" sz="4000" i="1" dirty="0"/>
              <a:t>98</a:t>
            </a:r>
            <a:r>
              <a:rPr lang="en-US" sz="4000" dirty="0"/>
              <a:t>(12), 2993–3003. </a:t>
            </a:r>
            <a:r>
              <a:rPr lang="en-US" sz="4000" dirty="0">
                <a:hlinkClick r:id="rId12"/>
              </a:rPr>
              <a:t>https://doi.org/10.1016/j.bpj.2010.02.051</a:t>
            </a:r>
            <a:endParaRPr lang="en-US" sz="4000" dirty="0"/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4000" dirty="0" err="1"/>
              <a:t>Lehni</a:t>
            </a:r>
            <a:r>
              <a:rPr lang="en-US" sz="4000" dirty="0"/>
              <a:t>, J., &amp; </a:t>
            </a:r>
            <a:r>
              <a:rPr lang="en-US" sz="4000" dirty="0" err="1"/>
              <a:t>Puckey</a:t>
            </a:r>
            <a:r>
              <a:rPr lang="en-US" sz="4000" dirty="0"/>
              <a:t>, J. (2020). </a:t>
            </a:r>
            <a:r>
              <a:rPr lang="en-US" sz="4000" i="1" dirty="0" err="1"/>
              <a:t>Paperjs</a:t>
            </a:r>
            <a:r>
              <a:rPr lang="en-US" sz="4000" i="1" dirty="0"/>
              <a:t>/</a:t>
            </a:r>
            <a:r>
              <a:rPr lang="en-US" sz="4000" i="1" dirty="0" err="1"/>
              <a:t>paper.js</a:t>
            </a:r>
            <a:r>
              <a:rPr lang="en-US" sz="4000" dirty="0"/>
              <a:t> [JavaScript]. </a:t>
            </a:r>
            <a:r>
              <a:rPr lang="en-US" sz="4000" dirty="0" err="1"/>
              <a:t>Paper.js</a:t>
            </a:r>
            <a:r>
              <a:rPr lang="en-US" sz="4000" dirty="0"/>
              <a:t>. </a:t>
            </a:r>
            <a:r>
              <a:rPr lang="en-US" sz="4000" dirty="0">
                <a:hlinkClick r:id="rId13"/>
              </a:rPr>
              <a:t>https://github.com/paperjs/paper.js</a:t>
            </a:r>
            <a:r>
              <a:rPr lang="en-US" sz="4000" dirty="0"/>
              <a:t> (Original work published 2011)</a:t>
            </a:r>
          </a:p>
        </p:txBody>
      </p:sp>
      <p:sp>
        <p:nvSpPr>
          <p:cNvPr id="466" name="Rectangle 465">
            <a:extLst>
              <a:ext uri="{FF2B5EF4-FFF2-40B4-BE49-F238E27FC236}">
                <a16:creationId xmlns:a16="http://schemas.microsoft.com/office/drawing/2014/main" id="{E42647C0-50B8-7C48-9A3B-43EA38BF4B3B}"/>
              </a:ext>
            </a:extLst>
          </p:cNvPr>
          <p:cNvSpPr/>
          <p:nvPr/>
        </p:nvSpPr>
        <p:spPr>
          <a:xfrm>
            <a:off x="23701578" y="7960358"/>
            <a:ext cx="4358993" cy="11473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>
            <a:normAutofit/>
          </a:bodyPr>
          <a:lstStyle/>
          <a:p>
            <a:pPr algn="ctr"/>
            <a:r>
              <a:rPr lang="en-US" sz="5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Reference</a:t>
            </a:r>
          </a:p>
        </p:txBody>
      </p:sp>
      <p:sp>
        <p:nvSpPr>
          <p:cNvPr id="467" name="Rectangle 466">
            <a:extLst>
              <a:ext uri="{FF2B5EF4-FFF2-40B4-BE49-F238E27FC236}">
                <a16:creationId xmlns:a16="http://schemas.microsoft.com/office/drawing/2014/main" id="{121C0CD2-94F5-8948-B085-67C208826062}"/>
              </a:ext>
            </a:extLst>
          </p:cNvPr>
          <p:cNvSpPr/>
          <p:nvPr/>
        </p:nvSpPr>
        <p:spPr>
          <a:xfrm rot="16200000">
            <a:off x="18652525" y="11362103"/>
            <a:ext cx="4358993" cy="28560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>
            <a:normAutofit/>
          </a:bodyPr>
          <a:lstStyle/>
          <a:p>
            <a:pPr algn="ctr"/>
            <a:r>
              <a:rPr lang="en-US" sz="5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Caspar-Klug</a:t>
            </a:r>
          </a:p>
        </p:txBody>
      </p:sp>
      <p:sp>
        <p:nvSpPr>
          <p:cNvPr id="468" name="Rectangle 467">
            <a:extLst>
              <a:ext uri="{FF2B5EF4-FFF2-40B4-BE49-F238E27FC236}">
                <a16:creationId xmlns:a16="http://schemas.microsoft.com/office/drawing/2014/main" id="{D2D01D4E-24DE-3242-90B9-BBD82AE6540C}"/>
              </a:ext>
            </a:extLst>
          </p:cNvPr>
          <p:cNvSpPr/>
          <p:nvPr/>
        </p:nvSpPr>
        <p:spPr>
          <a:xfrm rot="16200000">
            <a:off x="18679515" y="18228157"/>
            <a:ext cx="4358993" cy="2856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>
            <a:normAutofit/>
          </a:bodyPr>
          <a:lstStyle/>
          <a:p>
            <a:pPr algn="ctr"/>
            <a:r>
              <a:rPr lang="en-US" sz="5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Fivefold Symmetry</a:t>
            </a:r>
          </a:p>
        </p:txBody>
      </p:sp>
      <p:sp>
        <p:nvSpPr>
          <p:cNvPr id="469" name="Rectangle 468">
            <a:extLst>
              <a:ext uri="{FF2B5EF4-FFF2-40B4-BE49-F238E27FC236}">
                <a16:creationId xmlns:a16="http://schemas.microsoft.com/office/drawing/2014/main" id="{D275430A-C237-2348-A9C8-313D2684F53F}"/>
              </a:ext>
            </a:extLst>
          </p:cNvPr>
          <p:cNvSpPr/>
          <p:nvPr/>
        </p:nvSpPr>
        <p:spPr>
          <a:xfrm rot="16200000">
            <a:off x="18652524" y="25094210"/>
            <a:ext cx="4358993" cy="2856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>
            <a:normAutofit/>
          </a:bodyPr>
          <a:lstStyle/>
          <a:p>
            <a:pPr algn="ctr"/>
            <a:r>
              <a:rPr lang="en-US" sz="5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Threefold Symmetry</a:t>
            </a:r>
          </a:p>
        </p:txBody>
      </p:sp>
      <p:sp>
        <p:nvSpPr>
          <p:cNvPr id="470" name="Rectangle 469">
            <a:extLst>
              <a:ext uri="{FF2B5EF4-FFF2-40B4-BE49-F238E27FC236}">
                <a16:creationId xmlns:a16="http://schemas.microsoft.com/office/drawing/2014/main" id="{AEC93AAE-539E-9345-A2E8-1796108E30F4}"/>
              </a:ext>
            </a:extLst>
          </p:cNvPr>
          <p:cNvSpPr/>
          <p:nvPr/>
        </p:nvSpPr>
        <p:spPr>
          <a:xfrm rot="16200000">
            <a:off x="18652523" y="31960265"/>
            <a:ext cx="4358993" cy="28560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>
            <a:normAutofit/>
          </a:bodyPr>
          <a:lstStyle/>
          <a:p>
            <a:pPr algn="ctr"/>
            <a:r>
              <a:rPr lang="en-US" sz="58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Twofold Symmetry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743513B-0317-B447-BBCC-051978EAC3F4}"/>
              </a:ext>
            </a:extLst>
          </p:cNvPr>
          <p:cNvSpPr/>
          <p:nvPr/>
        </p:nvSpPr>
        <p:spPr>
          <a:xfrm>
            <a:off x="23701579" y="9062826"/>
            <a:ext cx="4358992" cy="461665"/>
          </a:xfrm>
          <a:prstGeom prst="rect">
            <a:avLst/>
          </a:prstGeom>
        </p:spPr>
        <p:txBody>
          <a:bodyPr wrap="square">
            <a:normAutofit fontScale="92500" lnSpcReduction="10000"/>
          </a:bodyPr>
          <a:lstStyle/>
          <a:p>
            <a:pPr algn="ctr"/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Luque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&amp;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Reguera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, 2010)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2D8CE7C-D67D-2740-9807-6CD187D233CD}"/>
              </a:ext>
            </a:extLst>
          </p:cNvPr>
          <p:cNvSpPr/>
          <p:nvPr/>
        </p:nvSpPr>
        <p:spPr>
          <a:xfrm>
            <a:off x="-5" y="7960358"/>
            <a:ext cx="19430978" cy="151758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5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Previous work implemented the Caspar-Klug capsid model in the browser. This work adds functionality based on the Moody construction and results from </a:t>
            </a:r>
            <a:r>
              <a:rPr lang="en-US" sz="5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Luque</a:t>
            </a:r>
            <a:r>
              <a:rPr lang="en-US" sz="5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5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Reguera</a:t>
            </a:r>
            <a:r>
              <a:rPr lang="en-US" sz="5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(2010) to accommodate additional </a:t>
            </a:r>
            <a:r>
              <a:rPr lang="en-US" sz="540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viral phenotypes. </a:t>
            </a:r>
            <a:r>
              <a:rPr lang="en-US" sz="5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 result is a parameterized application built on </a:t>
            </a:r>
            <a:r>
              <a:rPr lang="en-US" sz="54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paper.js</a:t>
            </a:r>
            <a:r>
              <a:rPr lang="en-US" sz="5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that generates elongated capsid nets as high-quality SVG images. Next steps include the generation of three-dimensional models with alternate tiling models.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Repository:       </a:t>
            </a:r>
            <a:r>
              <a:rPr lang="en-US" sz="5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14"/>
              </a:rPr>
              <a:t>https://github.com/dnanto/capsid</a:t>
            </a:r>
            <a:endParaRPr lang="en-US" sz="5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Prototype: </a:t>
            </a:r>
            <a:r>
              <a:rPr lang="en-US" sz="5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15"/>
              </a:rPr>
              <a:t>https://dnanto.github.io/capsid/net.html</a:t>
            </a:r>
            <a:endParaRPr lang="en-US" sz="5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54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6362B6-5F4C-0348-A734-BF8305E0ADD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9502100" y="30205564"/>
            <a:ext cx="21704300" cy="63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25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600</TotalTime>
  <Words>321</Words>
  <Application>Microsoft Macintosh PowerPoint</Application>
  <PresentationFormat>Custom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Consolas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Negrón</dc:creator>
  <cp:lastModifiedBy>Daniel Negrón</cp:lastModifiedBy>
  <cp:revision>68</cp:revision>
  <dcterms:created xsi:type="dcterms:W3CDTF">2020-11-30T17:41:37Z</dcterms:created>
  <dcterms:modified xsi:type="dcterms:W3CDTF">2021-04-20T17:46:35Z</dcterms:modified>
</cp:coreProperties>
</file>

<file path=docProps/thumbnail.jpeg>
</file>